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60" r:id="rId2"/>
    <p:sldId id="261" r:id="rId3"/>
    <p:sldId id="262" r:id="rId4"/>
  </p:sldIdLst>
  <p:sldSz cx="7099300" cy="99441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B09"/>
    <a:srgbClr val="654A01"/>
    <a:srgbClr val="EF5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089"/>
  </p:normalViewPr>
  <p:slideViewPr>
    <p:cSldViewPr snapToGrid="0" snapToObjects="1">
      <p:cViewPr>
        <p:scale>
          <a:sx n="52" d="100"/>
          <a:sy n="52" d="100"/>
        </p:scale>
        <p:origin x="240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D16D6-2971-3F49-BC74-34BFDB5B4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413" y="1627426"/>
            <a:ext cx="5324475" cy="3462020"/>
          </a:xfrm>
        </p:spPr>
        <p:txBody>
          <a:bodyPr anchor="b"/>
          <a:lstStyle>
            <a:lvl1pPr algn="ctr">
              <a:defRPr sz="34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8787D7-CFFB-0A43-B25D-7CF171C7A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413" y="5222955"/>
            <a:ext cx="5324475" cy="2400855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228" indent="0" algn="ctr">
              <a:buNone/>
              <a:defRPr sz="1165"/>
            </a:lvl2pPr>
            <a:lvl3pPr marL="532455" indent="0" algn="ctr">
              <a:buNone/>
              <a:defRPr sz="1048"/>
            </a:lvl3pPr>
            <a:lvl4pPr marL="798683" indent="0" algn="ctr">
              <a:buNone/>
              <a:defRPr sz="932"/>
            </a:lvl4pPr>
            <a:lvl5pPr marL="1064910" indent="0" algn="ctr">
              <a:buNone/>
              <a:defRPr sz="932"/>
            </a:lvl5pPr>
            <a:lvl6pPr marL="1331138" indent="0" algn="ctr">
              <a:buNone/>
              <a:defRPr sz="932"/>
            </a:lvl6pPr>
            <a:lvl7pPr marL="1597365" indent="0" algn="ctr">
              <a:buNone/>
              <a:defRPr sz="932"/>
            </a:lvl7pPr>
            <a:lvl8pPr marL="1863593" indent="0" algn="ctr">
              <a:buNone/>
              <a:defRPr sz="932"/>
            </a:lvl8pPr>
            <a:lvl9pPr marL="2129820" indent="0" algn="ctr">
              <a:buNone/>
              <a:defRPr sz="932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20856-06C9-6349-88A1-3A715BC6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C2840-EEC2-3C4D-B77D-A86FECD3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EEB234-5CC1-414A-B7BD-19AA0D0F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3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05FBE-5E9F-6D4D-AECB-996419C9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8E5E11-207B-EC40-A418-3654F330F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F6913-C020-D848-B42D-8CB7AE71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64D220-3780-9343-B98E-138889CA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44EE4D-E7FB-CC4B-A583-F2167E7B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78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954E52-6264-954A-BAEF-3F5007426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80436" y="529431"/>
            <a:ext cx="1530787" cy="84271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442F56-79A0-0244-8C20-6C607A86A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8077" y="529431"/>
            <a:ext cx="4503618" cy="8427165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026A0F-7C40-E544-ADE5-668B9AF3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D471B-075F-2349-9F5C-E108299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059A6-E9D4-D443-B551-25144B13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80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27D12-1F72-E74C-B5FB-186AB837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8F59E-3952-624C-AAE5-730A699C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ECA78F-3859-BA45-97CE-FA6535DC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8CA79-2D35-6E46-BBD3-769CC05C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41A66A-16B4-4448-8399-F1642B04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77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41943-4698-7546-AE64-96C9AB2C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79" y="2479121"/>
            <a:ext cx="6123146" cy="4136469"/>
          </a:xfrm>
        </p:spPr>
        <p:txBody>
          <a:bodyPr anchor="b"/>
          <a:lstStyle>
            <a:lvl1pPr>
              <a:defRPr sz="34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32FA99-F158-1C4A-B0D0-3CE200C6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379" y="6654722"/>
            <a:ext cx="6123146" cy="2175271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1pPr>
            <a:lvl2pPr marL="26622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455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3pPr>
            <a:lvl4pPr marL="79868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4910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13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7365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359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29820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504AE-7859-5746-85E5-F7F606E8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A75FB-C588-3344-BEBE-01DA67D1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8197A8-03A3-7545-9DF8-A83C1133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01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040BF-6572-424D-B49A-BDD8785F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9C3EA-0C56-B545-8541-454F5BE95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077" y="2647156"/>
            <a:ext cx="3017203" cy="6309440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5BFCA4-8C25-5842-B691-DCEDD2EEA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4020" y="2647156"/>
            <a:ext cx="3017203" cy="6309440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7E53A0-E12C-1F4F-9245-E5C34B81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939FCF-FF45-E443-B23B-4A811DAF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9BE64B-BF13-C947-9B07-01F5C662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4FB16-D31D-7645-869C-D7C88D16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2" y="529432"/>
            <a:ext cx="6123146" cy="192206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C0A44D-12F1-AA42-BFFD-19C6D2DF3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02" y="2437687"/>
            <a:ext cx="3003336" cy="1194672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228" indent="0">
              <a:buNone/>
              <a:defRPr sz="1165" b="1"/>
            </a:lvl2pPr>
            <a:lvl3pPr marL="532455" indent="0">
              <a:buNone/>
              <a:defRPr sz="1048" b="1"/>
            </a:lvl3pPr>
            <a:lvl4pPr marL="798683" indent="0">
              <a:buNone/>
              <a:defRPr sz="932" b="1"/>
            </a:lvl4pPr>
            <a:lvl5pPr marL="1064910" indent="0">
              <a:buNone/>
              <a:defRPr sz="932" b="1"/>
            </a:lvl5pPr>
            <a:lvl6pPr marL="1331138" indent="0">
              <a:buNone/>
              <a:defRPr sz="932" b="1"/>
            </a:lvl6pPr>
            <a:lvl7pPr marL="1597365" indent="0">
              <a:buNone/>
              <a:defRPr sz="932" b="1"/>
            </a:lvl7pPr>
            <a:lvl8pPr marL="1863593" indent="0">
              <a:buNone/>
              <a:defRPr sz="932" b="1"/>
            </a:lvl8pPr>
            <a:lvl9pPr marL="2129820" indent="0">
              <a:buNone/>
              <a:defRPr sz="932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89657B-B6A4-CB40-BE42-B12F62AD0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002" y="3632359"/>
            <a:ext cx="3003336" cy="5342653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EED4FE-5450-BB4D-8B33-44F8B236F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94021" y="2437687"/>
            <a:ext cx="3018127" cy="1194672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228" indent="0">
              <a:buNone/>
              <a:defRPr sz="1165" b="1"/>
            </a:lvl2pPr>
            <a:lvl3pPr marL="532455" indent="0">
              <a:buNone/>
              <a:defRPr sz="1048" b="1"/>
            </a:lvl3pPr>
            <a:lvl4pPr marL="798683" indent="0">
              <a:buNone/>
              <a:defRPr sz="932" b="1"/>
            </a:lvl4pPr>
            <a:lvl5pPr marL="1064910" indent="0">
              <a:buNone/>
              <a:defRPr sz="932" b="1"/>
            </a:lvl5pPr>
            <a:lvl6pPr marL="1331138" indent="0">
              <a:buNone/>
              <a:defRPr sz="932" b="1"/>
            </a:lvl6pPr>
            <a:lvl7pPr marL="1597365" indent="0">
              <a:buNone/>
              <a:defRPr sz="932" b="1"/>
            </a:lvl7pPr>
            <a:lvl8pPr marL="1863593" indent="0">
              <a:buNone/>
              <a:defRPr sz="932" b="1"/>
            </a:lvl8pPr>
            <a:lvl9pPr marL="2129820" indent="0">
              <a:buNone/>
              <a:defRPr sz="932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82ED37-DFFE-5142-BC5D-E92714FEB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94021" y="3632359"/>
            <a:ext cx="3018127" cy="5342653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07F0A4-593F-724C-A7DC-71C626D2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4947F9-7CB4-4645-871A-7F666742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918FEB-FE91-9D49-995F-D006EF19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98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1893D-A79E-6545-BC39-2AF5B1B0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203CA5-F824-CE44-ABAC-895E651F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5EDB7D-B313-F740-883C-938477A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F430D0-4F58-8A44-A319-2336B36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04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3495F1-3482-A346-9096-AD1CCA8D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287ACC-C789-D94F-B40C-CFDF1120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EEBDFB-17E2-4548-A973-5FDF44E5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1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E1CD6-E2A8-064F-94CC-09968439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</p:spPr>
        <p:txBody>
          <a:bodyPr anchor="b"/>
          <a:lstStyle>
            <a:lvl1pPr>
              <a:defRPr sz="186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6F016-976D-3D43-B073-15F74BD49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127" y="1431767"/>
            <a:ext cx="3594021" cy="7066756"/>
          </a:xfrm>
        </p:spPr>
        <p:txBody>
          <a:bodyPr/>
          <a:lstStyle>
            <a:lvl1pPr>
              <a:defRPr sz="1863"/>
            </a:lvl1pPr>
            <a:lvl2pPr>
              <a:defRPr sz="1630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B2125B-20AC-FC4F-B91E-A10AD4E45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002" y="2983230"/>
            <a:ext cx="2289709" cy="5526803"/>
          </a:xfrm>
        </p:spPr>
        <p:txBody>
          <a:bodyPr/>
          <a:lstStyle>
            <a:lvl1pPr marL="0" indent="0">
              <a:buNone/>
              <a:defRPr sz="932"/>
            </a:lvl1pPr>
            <a:lvl2pPr marL="266228" indent="0">
              <a:buNone/>
              <a:defRPr sz="815"/>
            </a:lvl2pPr>
            <a:lvl3pPr marL="532455" indent="0">
              <a:buNone/>
              <a:defRPr sz="699"/>
            </a:lvl3pPr>
            <a:lvl4pPr marL="798683" indent="0">
              <a:buNone/>
              <a:defRPr sz="582"/>
            </a:lvl4pPr>
            <a:lvl5pPr marL="1064910" indent="0">
              <a:buNone/>
              <a:defRPr sz="582"/>
            </a:lvl5pPr>
            <a:lvl6pPr marL="1331138" indent="0">
              <a:buNone/>
              <a:defRPr sz="582"/>
            </a:lvl6pPr>
            <a:lvl7pPr marL="1597365" indent="0">
              <a:buNone/>
              <a:defRPr sz="582"/>
            </a:lvl7pPr>
            <a:lvl8pPr marL="1863593" indent="0">
              <a:buNone/>
              <a:defRPr sz="582"/>
            </a:lvl8pPr>
            <a:lvl9pPr marL="2129820" indent="0">
              <a:buNone/>
              <a:defRPr sz="582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7785CD-F1E3-554C-B7E7-F294014F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D4AD31-B7F8-D447-9BB1-F7ECE989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0E6964-E2E3-6041-A73F-0DC3E808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61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9554-3E2C-4047-87BD-282A2132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</p:spPr>
        <p:txBody>
          <a:bodyPr anchor="b"/>
          <a:lstStyle>
            <a:lvl1pPr>
              <a:defRPr sz="186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393CFD-E2ED-DC45-81FD-653AECD32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18127" y="1431767"/>
            <a:ext cx="3594021" cy="7066756"/>
          </a:xfrm>
        </p:spPr>
        <p:txBody>
          <a:bodyPr/>
          <a:lstStyle>
            <a:lvl1pPr marL="0" indent="0">
              <a:buNone/>
              <a:defRPr sz="1863"/>
            </a:lvl1pPr>
            <a:lvl2pPr marL="266228" indent="0">
              <a:buNone/>
              <a:defRPr sz="1630"/>
            </a:lvl2pPr>
            <a:lvl3pPr marL="532455" indent="0">
              <a:buNone/>
              <a:defRPr sz="1398"/>
            </a:lvl3pPr>
            <a:lvl4pPr marL="798683" indent="0">
              <a:buNone/>
              <a:defRPr sz="1165"/>
            </a:lvl4pPr>
            <a:lvl5pPr marL="1064910" indent="0">
              <a:buNone/>
              <a:defRPr sz="1165"/>
            </a:lvl5pPr>
            <a:lvl6pPr marL="1331138" indent="0">
              <a:buNone/>
              <a:defRPr sz="1165"/>
            </a:lvl6pPr>
            <a:lvl7pPr marL="1597365" indent="0">
              <a:buNone/>
              <a:defRPr sz="1165"/>
            </a:lvl7pPr>
            <a:lvl8pPr marL="1863593" indent="0">
              <a:buNone/>
              <a:defRPr sz="1165"/>
            </a:lvl8pPr>
            <a:lvl9pPr marL="2129820" indent="0">
              <a:buNone/>
              <a:defRPr sz="1165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12F66A-F94F-3745-BC26-BB8F00F58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002" y="2983230"/>
            <a:ext cx="2289709" cy="5526803"/>
          </a:xfrm>
        </p:spPr>
        <p:txBody>
          <a:bodyPr/>
          <a:lstStyle>
            <a:lvl1pPr marL="0" indent="0">
              <a:buNone/>
              <a:defRPr sz="932"/>
            </a:lvl1pPr>
            <a:lvl2pPr marL="266228" indent="0">
              <a:buNone/>
              <a:defRPr sz="815"/>
            </a:lvl2pPr>
            <a:lvl3pPr marL="532455" indent="0">
              <a:buNone/>
              <a:defRPr sz="699"/>
            </a:lvl3pPr>
            <a:lvl4pPr marL="798683" indent="0">
              <a:buNone/>
              <a:defRPr sz="582"/>
            </a:lvl4pPr>
            <a:lvl5pPr marL="1064910" indent="0">
              <a:buNone/>
              <a:defRPr sz="582"/>
            </a:lvl5pPr>
            <a:lvl6pPr marL="1331138" indent="0">
              <a:buNone/>
              <a:defRPr sz="582"/>
            </a:lvl6pPr>
            <a:lvl7pPr marL="1597365" indent="0">
              <a:buNone/>
              <a:defRPr sz="582"/>
            </a:lvl7pPr>
            <a:lvl8pPr marL="1863593" indent="0">
              <a:buNone/>
              <a:defRPr sz="582"/>
            </a:lvl8pPr>
            <a:lvl9pPr marL="2129820" indent="0">
              <a:buNone/>
              <a:defRPr sz="582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A8065A-8962-4144-92BA-41ADBB81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41211C-86F8-F64C-8F1E-056F9D3E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E83FD6-6853-0B47-A8C5-D266CF17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7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291673-52AE-1C4C-B295-780B0C74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77" y="529432"/>
            <a:ext cx="6123146" cy="192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CB9C35-8BB8-844C-B924-FD88374FA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077" y="2647156"/>
            <a:ext cx="6123146" cy="63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405B2-45F1-A640-BAEC-C7872088A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077" y="9216708"/>
            <a:ext cx="1597343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B63C-35B5-0447-9E85-F296562CBCA0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B4D78C-767D-8F44-B286-7A00E719E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1643" y="9216708"/>
            <a:ext cx="2396014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D8882-0F75-D043-8B4C-E9A81E9FC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13880" y="9216708"/>
            <a:ext cx="1597343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76FC-F753-F943-B48E-D8031B99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0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532455" rtl="0" eaLnBrk="1" latinLnBrk="0" hangingPunct="1">
        <a:lnSpc>
          <a:spcPct val="90000"/>
        </a:lnSpc>
        <a:spcBef>
          <a:spcPct val="0"/>
        </a:spcBef>
        <a:buNone/>
        <a:defRPr sz="25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14" indent="-133114" algn="l" defTabSz="532455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399341" indent="-133114" algn="l" defTabSz="532455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569" indent="-133114" algn="l" defTabSz="532455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1796" indent="-133114" algn="l" defTabSz="532455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4pPr>
      <a:lvl5pPr marL="1198024" indent="-133114" algn="l" defTabSz="532455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5pPr>
      <a:lvl6pPr marL="1464252" indent="-133114" algn="l" defTabSz="532455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6pPr>
      <a:lvl7pPr marL="1730479" indent="-133114" algn="l" defTabSz="532455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7pPr>
      <a:lvl8pPr marL="1996707" indent="-133114" algn="l" defTabSz="532455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8pPr>
      <a:lvl9pPr marL="2262934" indent="-133114" algn="l" defTabSz="532455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1pPr>
      <a:lvl2pPr marL="266228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2pPr>
      <a:lvl3pPr marL="532455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3pPr>
      <a:lvl4pPr marL="798683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4pPr>
      <a:lvl5pPr marL="1064910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5pPr>
      <a:lvl6pPr marL="1331138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6pPr>
      <a:lvl7pPr marL="1597365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7pPr>
      <a:lvl8pPr marL="1863593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8pPr>
      <a:lvl9pPr marL="2129820" algn="l" defTabSz="53245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22F78D-DAE8-E74D-9C33-4A46FE9D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372"/>
            <a:ext cx="7087623" cy="46389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5BA44F-5965-6845-BE3C-7237B316D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87624" cy="22401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DE2463-7D69-8C46-B94F-D26DE549F664}"/>
              </a:ext>
            </a:extLst>
          </p:cNvPr>
          <p:cNvSpPr txBox="1"/>
          <p:nvPr/>
        </p:nvSpPr>
        <p:spPr>
          <a:xfrm>
            <a:off x="11676" y="1995779"/>
            <a:ext cx="7087624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>
                <a:solidFill>
                  <a:srgbClr val="893B09"/>
                </a:solidFill>
                <a:latin typeface="Abadi MT Condensed Light" panose="020B0306030101010103" pitchFamily="34" charset="77"/>
              </a:rPr>
              <a:t>Federación de Asociaciones de Psicólogos y Médicos Psicoterapeutas </a:t>
            </a:r>
          </a:p>
          <a:p>
            <a:pPr algn="ctr"/>
            <a:r>
              <a:rPr lang="es-ES" sz="3200" b="1" dirty="0">
                <a:solidFill>
                  <a:srgbClr val="893B09"/>
                </a:solidFill>
                <a:latin typeface="Abadi MT Condensed Light" panose="020B0306030101010103" pitchFamily="34" charset="77"/>
              </a:rPr>
              <a:t>de España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8A572F-4A40-F44A-A1F0-81F09841D709}"/>
              </a:ext>
            </a:extLst>
          </p:cNvPr>
          <p:cNvSpPr txBox="1"/>
          <p:nvPr/>
        </p:nvSpPr>
        <p:spPr>
          <a:xfrm>
            <a:off x="0" y="7420332"/>
            <a:ext cx="7075947" cy="25237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893B09"/>
                </a:solidFill>
                <a:latin typeface="Abadi MT Condensed Light" panose="020B0306030101010103" pitchFamily="34" charset="77"/>
              </a:rPr>
              <a:t>Sábado 25 de Septiembre</a:t>
            </a:r>
          </a:p>
          <a:p>
            <a:pPr algn="ctr"/>
            <a:endParaRPr lang="es-ES" sz="2800" b="1" dirty="0">
              <a:solidFill>
                <a:srgbClr val="893B09"/>
              </a:solidFill>
              <a:latin typeface="Abadi MT Condensed Light" panose="020B0306030101010103" pitchFamily="34" charset="77"/>
            </a:endParaRPr>
          </a:p>
          <a:p>
            <a:pPr algn="ctr"/>
            <a:r>
              <a:rPr lang="es-ES" sz="2800" b="1" dirty="0">
                <a:solidFill>
                  <a:srgbClr val="893B09"/>
                </a:solidFill>
                <a:latin typeface="Abadi MT Condensed Light" panose="020B0306030101010103" pitchFamily="34" charset="77"/>
              </a:rPr>
              <a:t>Lugar de celebración: Colegio de Médicos de Madrid</a:t>
            </a:r>
          </a:p>
          <a:p>
            <a:pPr algn="ctr"/>
            <a:r>
              <a:rPr lang="es-ES" sz="2800" b="1" dirty="0">
                <a:solidFill>
                  <a:srgbClr val="893B09"/>
                </a:solidFill>
                <a:latin typeface="Abadi MT Condensed Light" panose="020B0306030101010103" pitchFamily="34" charset="77"/>
              </a:rPr>
              <a:t>Inscripción a través de las Asociaciones Miembro de la </a:t>
            </a:r>
            <a:r>
              <a:rPr lang="es-ES" sz="2800" b="1" dirty="0" err="1">
                <a:solidFill>
                  <a:srgbClr val="893B09"/>
                </a:solidFill>
                <a:latin typeface="Abadi MT Condensed Light" panose="020B0306030101010103" pitchFamily="34" charset="77"/>
              </a:rPr>
              <a:t>FAPyMPE</a:t>
            </a:r>
            <a:endParaRPr lang="es-ES" sz="2800" b="1" dirty="0">
              <a:solidFill>
                <a:srgbClr val="893B09"/>
              </a:solidFill>
              <a:latin typeface="Abadi MT Condensed Light" panose="020B0306030101010103" pitchFamily="34" charset="77"/>
            </a:endParaRPr>
          </a:p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572920-BCD7-EF45-9812-01967AACD89A}"/>
              </a:ext>
            </a:extLst>
          </p:cNvPr>
          <p:cNvSpPr txBox="1"/>
          <p:nvPr/>
        </p:nvSpPr>
        <p:spPr>
          <a:xfrm>
            <a:off x="697424" y="5072495"/>
            <a:ext cx="5780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VIII ENCUENTROS DE OTOÑO</a:t>
            </a:r>
            <a:endParaRPr lang="es-ES" sz="4800" dirty="0">
              <a:latin typeface="Abadi MT Condensed Light" panose="020B0306030101010103" pitchFamily="34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94A4F0-BCCA-AF47-AA1C-547D262F22B4}"/>
              </a:ext>
            </a:extLst>
          </p:cNvPr>
          <p:cNvSpPr txBox="1"/>
          <p:nvPr/>
        </p:nvSpPr>
        <p:spPr>
          <a:xfrm>
            <a:off x="1768149" y="4787384"/>
            <a:ext cx="356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/>
              <a:t>9A5QUXCH</a:t>
            </a:r>
          </a:p>
        </p:txBody>
      </p:sp>
    </p:spTree>
    <p:extLst>
      <p:ext uri="{BB962C8B-B14F-4D97-AF65-F5344CB8AC3E}">
        <p14:creationId xmlns:p14="http://schemas.microsoft.com/office/powerpoint/2010/main" val="216647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F70F79-4C3A-174F-A76A-9D54FA808E2D}"/>
              </a:ext>
            </a:extLst>
          </p:cNvPr>
          <p:cNvSpPr txBox="1"/>
          <p:nvPr/>
        </p:nvSpPr>
        <p:spPr>
          <a:xfrm>
            <a:off x="253100" y="843357"/>
            <a:ext cx="640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>
                <a:solidFill>
                  <a:srgbClr val="C00000"/>
                </a:solidFill>
              </a:rPr>
              <a:t>VIII Encuentros de Otoño  </a:t>
            </a:r>
            <a:r>
              <a:rPr lang="es-ES" sz="2800" b="1" u="sng" dirty="0" err="1">
                <a:solidFill>
                  <a:srgbClr val="C00000"/>
                </a:solidFill>
              </a:rPr>
              <a:t>FAPyPME</a:t>
            </a:r>
            <a:r>
              <a:rPr lang="es-ES" sz="2800" b="1" u="sng" dirty="0">
                <a:solidFill>
                  <a:srgbClr val="C00000"/>
                </a:solidFill>
              </a:rPr>
              <a:t> 2021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D805BA-76E4-FB43-BFD2-C7F692F4C83A}"/>
              </a:ext>
            </a:extLst>
          </p:cNvPr>
          <p:cNvSpPr txBox="1"/>
          <p:nvPr/>
        </p:nvSpPr>
        <p:spPr>
          <a:xfrm>
            <a:off x="1038384" y="1407243"/>
            <a:ext cx="483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/>
              <a:t>Sábado 25 de Septiembre de 2021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B30CD3-492D-124F-95C6-773D313B10E5}"/>
              </a:ext>
            </a:extLst>
          </p:cNvPr>
          <p:cNvSpPr txBox="1"/>
          <p:nvPr/>
        </p:nvSpPr>
        <p:spPr>
          <a:xfrm>
            <a:off x="801198" y="1925623"/>
            <a:ext cx="549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/>
              <a:t>INTERVENCIÓN EN TRAUMA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ACB3D9-FCD6-A544-8AFD-6C193BD304B7}"/>
              </a:ext>
            </a:extLst>
          </p:cNvPr>
          <p:cNvSpPr txBox="1"/>
          <p:nvPr/>
        </p:nvSpPr>
        <p:spPr>
          <a:xfrm>
            <a:off x="380010" y="3218212"/>
            <a:ext cx="627913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10:00h-10:30h</a:t>
            </a:r>
            <a:r>
              <a:rPr lang="es-ES" sz="1400" dirty="0"/>
              <a:t>:</a:t>
            </a:r>
          </a:p>
          <a:p>
            <a:r>
              <a:rPr lang="es-ES" sz="1400" dirty="0"/>
              <a:t>Inauguración de los Encuentros y presentación de la federación  en estos últimos años, por parte de Dña. Ana </a:t>
            </a:r>
            <a:r>
              <a:rPr lang="es-ES" sz="1400" dirty="0" err="1"/>
              <a:t>Abello</a:t>
            </a:r>
            <a:r>
              <a:rPr lang="es-ES" sz="1400" dirty="0"/>
              <a:t>, Presidenta de </a:t>
            </a:r>
            <a:r>
              <a:rPr lang="es-ES" sz="1400" b="1" dirty="0" err="1"/>
              <a:t>FAPyMPE</a:t>
            </a:r>
            <a:r>
              <a:rPr lang="es-ES" sz="1400" b="1" dirty="0"/>
              <a:t>.</a:t>
            </a:r>
          </a:p>
          <a:p>
            <a:endParaRPr lang="es-ES" sz="1400" b="1" dirty="0"/>
          </a:p>
          <a:p>
            <a:r>
              <a:rPr lang="es-ES" sz="1400" b="1" dirty="0"/>
              <a:t>10:30h-11:00h:</a:t>
            </a:r>
          </a:p>
          <a:p>
            <a:r>
              <a:rPr lang="es-ES" sz="1400" b="1" dirty="0"/>
              <a:t>Asociación: </a:t>
            </a:r>
            <a:r>
              <a:rPr lang="es-ES" sz="1400" dirty="0"/>
              <a:t>Asociación para el Estudio de la Psicoterapia y el Psicodrama.</a:t>
            </a:r>
          </a:p>
          <a:p>
            <a:r>
              <a:rPr lang="es-ES" sz="1400" b="1" dirty="0"/>
              <a:t>Ponente:    </a:t>
            </a:r>
            <a:r>
              <a:rPr lang="es-ES" sz="1400" dirty="0"/>
              <a:t>Teodoro </a:t>
            </a:r>
            <a:r>
              <a:rPr lang="es-ES" sz="1400" dirty="0" err="1"/>
              <a:t>Herranz</a:t>
            </a:r>
            <a:r>
              <a:rPr lang="es-ES" sz="1400" dirty="0"/>
              <a:t> Castillo y Aida Cantos Restrepo</a:t>
            </a:r>
          </a:p>
          <a:p>
            <a:r>
              <a:rPr lang="es-ES" sz="1400" b="1" dirty="0"/>
              <a:t>TITULO :     </a:t>
            </a:r>
            <a:r>
              <a:rPr lang="es-ES" sz="1400" dirty="0"/>
              <a:t>“Psicodrama del Trauma. Una clínica, un escenario al servicio de la vida.”</a:t>
            </a:r>
          </a:p>
          <a:p>
            <a:endParaRPr lang="es-ES" sz="1400" dirty="0"/>
          </a:p>
          <a:p>
            <a:r>
              <a:rPr lang="es-ES" sz="1400" b="1" dirty="0"/>
              <a:t>11:00h-11:30h:</a:t>
            </a:r>
          </a:p>
          <a:p>
            <a:r>
              <a:rPr lang="es-ES" sz="1400" b="1" dirty="0"/>
              <a:t>Asociación: </a:t>
            </a:r>
            <a:r>
              <a:rPr lang="es-ES" sz="1400" dirty="0"/>
              <a:t>Asociación Cultural para la Formación e Investigación en Psicoterapias psicoanalíticas </a:t>
            </a:r>
            <a:r>
              <a:rPr lang="es-ES" sz="1400" b="1" dirty="0"/>
              <a:t>ACIPPIA</a:t>
            </a:r>
          </a:p>
          <a:p>
            <a:r>
              <a:rPr lang="es-ES" sz="1400" b="1" dirty="0"/>
              <a:t>Ponente:</a:t>
            </a:r>
            <a:r>
              <a:rPr lang="es-ES" sz="1400" dirty="0"/>
              <a:t>     José Antonio Pérez Rojo .</a:t>
            </a:r>
          </a:p>
          <a:p>
            <a:r>
              <a:rPr lang="es-ES" sz="1400" b="1" dirty="0"/>
              <a:t>TITULO:      </a:t>
            </a:r>
            <a:r>
              <a:rPr lang="es-ES" sz="1400" dirty="0"/>
              <a:t>“</a:t>
            </a:r>
            <a:r>
              <a:rPr lang="es-ES" sz="1400" dirty="0" err="1"/>
              <a:t>Microtraumas</a:t>
            </a:r>
            <a:r>
              <a:rPr lang="es-ES" sz="1400" dirty="0"/>
              <a:t> y </a:t>
            </a:r>
            <a:r>
              <a:rPr lang="es-ES" sz="1400" dirty="0" err="1"/>
              <a:t>Macrotraumas</a:t>
            </a:r>
            <a:r>
              <a:rPr lang="es-ES" sz="1400" dirty="0"/>
              <a:t>”</a:t>
            </a:r>
          </a:p>
          <a:p>
            <a:endParaRPr lang="es-ES" sz="1400" dirty="0"/>
          </a:p>
          <a:p>
            <a:r>
              <a:rPr lang="es-ES" sz="1400" b="1" dirty="0"/>
              <a:t>11:30h-12.00h: Coloquio y descanso</a:t>
            </a:r>
          </a:p>
          <a:p>
            <a:endParaRPr lang="es-ES" sz="1400" b="1" dirty="0"/>
          </a:p>
          <a:p>
            <a:r>
              <a:rPr lang="es-ES" sz="1400" b="1" dirty="0"/>
              <a:t>12:00h-12.30:</a:t>
            </a:r>
          </a:p>
          <a:p>
            <a:r>
              <a:rPr lang="es-ES" sz="1400" b="1" dirty="0"/>
              <a:t>Asociación: </a:t>
            </a:r>
            <a:r>
              <a:rPr lang="es-ES" sz="1400" dirty="0"/>
              <a:t>Sociedad  Forum de Psicoterapia Psicoanalítica.</a:t>
            </a:r>
            <a:r>
              <a:rPr lang="es-ES" sz="1400" b="1" dirty="0"/>
              <a:t> FORUM </a:t>
            </a:r>
            <a:endParaRPr lang="es-ES" sz="1400" dirty="0"/>
          </a:p>
          <a:p>
            <a:r>
              <a:rPr lang="es-ES" sz="1400" b="1" dirty="0"/>
              <a:t>Ponente:</a:t>
            </a:r>
            <a:r>
              <a:rPr lang="es-ES" sz="1400" dirty="0"/>
              <a:t>      Emilce Dio Bleichmar.</a:t>
            </a:r>
          </a:p>
          <a:p>
            <a:r>
              <a:rPr lang="es-ES" sz="1400" b="1" dirty="0"/>
              <a:t>TITULO:         </a:t>
            </a:r>
            <a:r>
              <a:rPr lang="es-ES" sz="1400" dirty="0"/>
              <a:t>“Intervención en Trauma Temprano”.</a:t>
            </a:r>
            <a:endParaRPr lang="es-ES" sz="1400" b="1" dirty="0"/>
          </a:p>
          <a:p>
            <a:endParaRPr lang="es-ES" sz="1400" b="1" dirty="0"/>
          </a:p>
          <a:p>
            <a:r>
              <a:rPr lang="es-ES" sz="1400" b="1" dirty="0"/>
              <a:t>12:30h-13:00h:</a:t>
            </a:r>
          </a:p>
          <a:p>
            <a:pPr algn="just"/>
            <a:r>
              <a:rPr lang="es-ES" sz="1400" b="1" dirty="0"/>
              <a:t>Asociación: </a:t>
            </a:r>
            <a:r>
              <a:rPr lang="es-ES" sz="1400" dirty="0"/>
              <a:t>Sociedad Española de Medicina Psicosomática y Psicoterapia , </a:t>
            </a:r>
            <a:r>
              <a:rPr lang="es-ES" sz="1400" b="1" dirty="0"/>
              <a:t>SEMPYP, </a:t>
            </a:r>
            <a:r>
              <a:rPr lang="es-ES" sz="1400" dirty="0"/>
              <a:t> 	Instituto para el desarrollo y   la  aplicación del EMDR,</a:t>
            </a:r>
            <a:r>
              <a:rPr lang="es-ES" sz="1400" b="1" dirty="0"/>
              <a:t> IDAE</a:t>
            </a:r>
          </a:p>
          <a:p>
            <a:pPr algn="just"/>
            <a:r>
              <a:rPr lang="es-ES" sz="1400" b="1" dirty="0"/>
              <a:t>Ponente:      </a:t>
            </a:r>
            <a:r>
              <a:rPr lang="es-ES" sz="1400" dirty="0"/>
              <a:t>Begoña </a:t>
            </a:r>
            <a:r>
              <a:rPr lang="es-ES" sz="1400" dirty="0" err="1"/>
              <a:t>Aznáraez</a:t>
            </a:r>
            <a:r>
              <a:rPr lang="es-ES" sz="1400" dirty="0"/>
              <a:t> y </a:t>
            </a:r>
            <a:r>
              <a:rPr lang="es-ES" sz="1400" dirty="0" err="1"/>
              <a:t>Jose</a:t>
            </a:r>
            <a:r>
              <a:rPr lang="es-ES" sz="1400" dirty="0"/>
              <a:t> Luís Marín  </a:t>
            </a:r>
          </a:p>
          <a:p>
            <a:pPr algn="just"/>
            <a:r>
              <a:rPr lang="es-ES" sz="1400" b="1" dirty="0"/>
              <a:t>Título</a:t>
            </a:r>
            <a:r>
              <a:rPr lang="es-ES" sz="1400" dirty="0"/>
              <a:t>:           Intervención en crisis (Trauma agudo) con EMDR      </a:t>
            </a:r>
          </a:p>
          <a:p>
            <a:endParaRPr lang="es-ES" sz="1400" b="1" dirty="0"/>
          </a:p>
          <a:p>
            <a:endParaRPr lang="es-ES" sz="1600" b="1" dirty="0"/>
          </a:p>
          <a:p>
            <a:endParaRPr lang="es-ES" sz="1600" b="1" dirty="0"/>
          </a:p>
          <a:p>
            <a:endParaRPr lang="es-ES" sz="1600" b="1" dirty="0"/>
          </a:p>
          <a:p>
            <a:endParaRPr lang="es-ES" sz="1600" b="1" dirty="0"/>
          </a:p>
          <a:p>
            <a:endParaRPr lang="es-ES" sz="1600" b="1" dirty="0"/>
          </a:p>
          <a:p>
            <a:endParaRPr lang="es-ES" sz="16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269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06C691-9175-7B49-A9B2-F78C10A91F92}"/>
              </a:ext>
            </a:extLst>
          </p:cNvPr>
          <p:cNvSpPr txBox="1"/>
          <p:nvPr/>
        </p:nvSpPr>
        <p:spPr>
          <a:xfrm>
            <a:off x="989901" y="511729"/>
            <a:ext cx="497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C00000"/>
                </a:solidFill>
              </a:rPr>
              <a:t>VII Encuentros de Otoño </a:t>
            </a:r>
            <a:r>
              <a:rPr lang="es-ES" b="1" u="sng" dirty="0" err="1">
                <a:solidFill>
                  <a:srgbClr val="C00000"/>
                </a:solidFill>
              </a:rPr>
              <a:t>FAPyMPE</a:t>
            </a:r>
            <a:r>
              <a:rPr lang="es-ES" b="1" u="sng" dirty="0">
                <a:solidFill>
                  <a:srgbClr val="C00000"/>
                </a:solidFill>
              </a:rPr>
              <a:t> – 2021</a:t>
            </a:r>
            <a:endParaRPr lang="es-ES" dirty="0">
              <a:solidFill>
                <a:srgbClr val="C00000"/>
              </a:solidFill>
            </a:endParaRPr>
          </a:p>
          <a:p>
            <a:pPr algn="ctr"/>
            <a:endParaRPr lang="es-ES" b="1" dirty="0"/>
          </a:p>
          <a:p>
            <a:pPr algn="ctr"/>
            <a:r>
              <a:rPr lang="es-ES" b="1" u="sng" dirty="0"/>
              <a:t>Sábado 25 de Septiembre de 2021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CA1D1B-E214-9C4F-8567-98D04A6CB5DE}"/>
              </a:ext>
            </a:extLst>
          </p:cNvPr>
          <p:cNvSpPr txBox="1"/>
          <p:nvPr/>
        </p:nvSpPr>
        <p:spPr>
          <a:xfrm>
            <a:off x="753533" y="2125133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66131E-C5F5-914F-B68A-3BBA0E5B701E}"/>
              </a:ext>
            </a:extLst>
          </p:cNvPr>
          <p:cNvSpPr txBox="1"/>
          <p:nvPr/>
        </p:nvSpPr>
        <p:spPr>
          <a:xfrm>
            <a:off x="753533" y="1443790"/>
            <a:ext cx="5690699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dirty="0"/>
          </a:p>
          <a:p>
            <a:r>
              <a:rPr lang="es-ES" sz="1400" b="1" dirty="0"/>
              <a:t>13:00h-13:30h:</a:t>
            </a:r>
          </a:p>
          <a:p>
            <a:pPr algn="just"/>
            <a:r>
              <a:rPr lang="es-ES" sz="1400" b="1" dirty="0"/>
              <a:t>Asociación:  </a:t>
            </a:r>
            <a:r>
              <a:rPr lang="es-ES" sz="1400" dirty="0"/>
              <a:t>Instituto Madrileño de Sistémica Infanto Juvenil y 	  otros 	Sistemas Humanos. </a:t>
            </a:r>
            <a:r>
              <a:rPr lang="es-ES" sz="1400" b="1" dirty="0"/>
              <a:t>IMSIS</a:t>
            </a:r>
          </a:p>
          <a:p>
            <a:pPr algn="just"/>
            <a:r>
              <a:rPr lang="es-ES" sz="1400" b="1" dirty="0"/>
              <a:t>Ponente:      </a:t>
            </a:r>
            <a:r>
              <a:rPr lang="es-ES" sz="1400" dirty="0" err="1"/>
              <a:t>Noa</a:t>
            </a:r>
            <a:r>
              <a:rPr lang="es-ES" sz="1400" dirty="0"/>
              <a:t> Sánchez Cabezudo Hernández.</a:t>
            </a:r>
          </a:p>
          <a:p>
            <a:pPr algn="just"/>
            <a:r>
              <a:rPr lang="es-ES" sz="1400" b="1" dirty="0"/>
              <a:t>Título:           </a:t>
            </a:r>
            <a:r>
              <a:rPr lang="es-ES" sz="1400" dirty="0"/>
              <a:t>Intervención  psicológica familiar con trauma</a:t>
            </a:r>
          </a:p>
          <a:p>
            <a:endParaRPr lang="es-ES" sz="1400" dirty="0"/>
          </a:p>
          <a:p>
            <a:r>
              <a:rPr lang="es-ES" sz="1400" b="1" dirty="0"/>
              <a:t>13:30-14:00h:</a:t>
            </a:r>
          </a:p>
          <a:p>
            <a:r>
              <a:rPr lang="es-ES" sz="1400" b="1" dirty="0"/>
              <a:t>Coloquio y descanso hasta las 16:00h</a:t>
            </a:r>
            <a:endParaRPr lang="es-ES" sz="1400" dirty="0"/>
          </a:p>
          <a:p>
            <a:endParaRPr lang="es-ES" sz="1400" dirty="0"/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16:00h-16:30h:</a:t>
            </a:r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Asociación</a:t>
            </a:r>
            <a:r>
              <a:rPr lang="es-ES" sz="1400" dirty="0"/>
              <a:t>:  Sociedad Internacional para el Desarrollo del Psicoanálisis 		</a:t>
            </a:r>
            <a:r>
              <a:rPr lang="es-ES" sz="1400" dirty="0" err="1"/>
              <a:t>Junguiano</a:t>
            </a:r>
            <a:r>
              <a:rPr lang="es-ES" sz="1400" dirty="0"/>
              <a:t>. </a:t>
            </a:r>
            <a:r>
              <a:rPr lang="es-ES" sz="1400" b="1" dirty="0" err="1"/>
              <a:t>SIDPaJ</a:t>
            </a:r>
            <a:endParaRPr lang="es-ES" sz="1400" b="1" dirty="0"/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Ponente:      </a:t>
            </a:r>
            <a:r>
              <a:rPr lang="es-ES_tradnl" sz="1400" dirty="0"/>
              <a:t>Mikel García García</a:t>
            </a:r>
            <a:r>
              <a:rPr lang="es-ES" sz="1400" dirty="0"/>
              <a:t> .</a:t>
            </a:r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Titulo</a:t>
            </a:r>
            <a:r>
              <a:rPr lang="es-ES" sz="1400" dirty="0"/>
              <a:t>:   “Traumas  gobiernan nuestra vida: tratarlos con cuidado 	contienen sueños”. </a:t>
            </a:r>
          </a:p>
          <a:p>
            <a:pPr algn="just">
              <a:lnSpc>
                <a:spcPct val="70000"/>
              </a:lnSpc>
            </a:pPr>
            <a:endParaRPr lang="es-ES" sz="1400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16:30h-17:00h</a:t>
            </a:r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Asociación</a:t>
            </a:r>
            <a:r>
              <a:rPr lang="es-ES" sz="1400" dirty="0"/>
              <a:t>: Asociación Española de Psicoterapia Sistémica.  </a:t>
            </a:r>
            <a:r>
              <a:rPr lang="es-ES" sz="1400" b="1" dirty="0"/>
              <a:t>ATESIS.</a:t>
            </a:r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Ponente:     </a:t>
            </a:r>
            <a:r>
              <a:rPr lang="es-ES" sz="1400" dirty="0"/>
              <a:t>Noelia García Robles.</a:t>
            </a:r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Titulo:          </a:t>
            </a:r>
            <a:r>
              <a:rPr lang="es-ES" sz="1400" dirty="0"/>
              <a:t>Trauma y género.</a:t>
            </a:r>
          </a:p>
          <a:p>
            <a:pPr algn="just">
              <a:lnSpc>
                <a:spcPct val="70000"/>
              </a:lnSpc>
            </a:pPr>
            <a:endParaRPr lang="es-ES" sz="1400" dirty="0"/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17:00h-17:30h</a:t>
            </a:r>
          </a:p>
          <a:p>
            <a:pPr algn="just"/>
            <a:r>
              <a:rPr lang="es-ES" sz="1400" b="1" dirty="0"/>
              <a:t>Asociación</a:t>
            </a:r>
            <a:r>
              <a:rPr lang="es-ES" sz="1400" dirty="0"/>
              <a:t>:   Psicoterapia Sistémica Transcultural.</a:t>
            </a:r>
          </a:p>
          <a:p>
            <a:pPr algn="just"/>
            <a:r>
              <a:rPr lang="es-ES" sz="1400" dirty="0"/>
              <a:t>	 </a:t>
            </a:r>
            <a:r>
              <a:rPr lang="es-ES" sz="1400" b="1" dirty="0"/>
              <a:t>Terapia sin fronteras.</a:t>
            </a:r>
          </a:p>
          <a:p>
            <a:pPr algn="just"/>
            <a:r>
              <a:rPr lang="es-ES" sz="1400" b="1" dirty="0"/>
              <a:t>Ponente:       </a:t>
            </a:r>
            <a:r>
              <a:rPr lang="es-ES" sz="1400" dirty="0" err="1"/>
              <a:t>Eglée</a:t>
            </a:r>
            <a:r>
              <a:rPr lang="es-ES" sz="1400" dirty="0"/>
              <a:t> </a:t>
            </a:r>
            <a:r>
              <a:rPr lang="es-ES" sz="1400" dirty="0" err="1"/>
              <a:t>Iciarte</a:t>
            </a:r>
            <a:r>
              <a:rPr lang="es-ES" sz="1400" dirty="0"/>
              <a:t> </a:t>
            </a:r>
            <a:r>
              <a:rPr lang="es-ES" sz="1400" dirty="0" err="1"/>
              <a:t>Lavieri</a:t>
            </a:r>
            <a:endParaRPr lang="es-ES" sz="1400" dirty="0"/>
          </a:p>
          <a:p>
            <a:pPr algn="just"/>
            <a:r>
              <a:rPr lang="es-ES" sz="1400" b="1" dirty="0"/>
              <a:t>Título:           </a:t>
            </a:r>
            <a:r>
              <a:rPr lang="es-ES" sz="1400" dirty="0"/>
              <a:t>“Migración y trauma en tiempos de Pandemia”</a:t>
            </a:r>
          </a:p>
          <a:p>
            <a:pPr algn="just">
              <a:lnSpc>
                <a:spcPct val="70000"/>
              </a:lnSpc>
            </a:pPr>
            <a:endParaRPr lang="es-ES" sz="1400" dirty="0"/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b="1" dirty="0"/>
              <a:t>17:30h-18:00h  </a:t>
            </a:r>
          </a:p>
          <a:p>
            <a:pPr algn="just">
              <a:lnSpc>
                <a:spcPct val="70000"/>
              </a:lnSpc>
            </a:pPr>
            <a:r>
              <a:rPr lang="es-ES" sz="1400" b="1" dirty="0"/>
              <a:t>COLOQUIO Y CIERRE DE LAS JORNADAS</a:t>
            </a:r>
          </a:p>
          <a:p>
            <a:pPr algn="just">
              <a:lnSpc>
                <a:spcPct val="70000"/>
              </a:lnSpc>
            </a:pPr>
            <a:r>
              <a:rPr lang="es-ES" sz="1400" b="1" dirty="0"/>
              <a:t>	</a:t>
            </a:r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endParaRPr lang="es-ES" sz="1400" b="1" dirty="0"/>
          </a:p>
          <a:p>
            <a:pPr algn="just">
              <a:lnSpc>
                <a:spcPct val="70000"/>
              </a:lnSpc>
            </a:pPr>
            <a:r>
              <a:rPr lang="es-ES" sz="1400" dirty="0"/>
              <a:t>                                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011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379</Words>
  <Application>Microsoft Office PowerPoint</Application>
  <PresentationFormat>Personalizado</PresentationFormat>
  <Paragraphs>88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Abadi MT Condensed Light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Casas</dc:creator>
  <cp:lastModifiedBy>Pablo Elízaga</cp:lastModifiedBy>
  <cp:revision>52</cp:revision>
  <cp:lastPrinted>2021-06-03T12:12:46Z</cp:lastPrinted>
  <dcterms:created xsi:type="dcterms:W3CDTF">2019-06-23T18:27:39Z</dcterms:created>
  <dcterms:modified xsi:type="dcterms:W3CDTF">2021-06-23T08:29:55Z</dcterms:modified>
</cp:coreProperties>
</file>